
<file path=[Content_Types].xml><?xml version="1.0" encoding="utf-8"?>
<Types xmlns="http://schemas.openxmlformats.org/package/2006/content-types">
  <Default Extension="mp3" ContentType="audio/mpeg"/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5" r:id="rId3"/>
    <p:sldId id="257" r:id="rId4"/>
    <p:sldId id="268" r:id="rId5"/>
    <p:sldId id="267" r:id="rId6"/>
    <p:sldId id="270" r:id="rId7"/>
    <p:sldId id="273" r:id="rId8"/>
    <p:sldId id="265" r:id="rId9"/>
    <p:sldId id="263" r:id="rId10"/>
    <p:sldId id="276" r:id="rId11"/>
    <p:sldId id="266" r:id="rId12"/>
    <p:sldId id="280" r:id="rId13"/>
    <p:sldId id="283" r:id="rId14"/>
    <p:sldId id="262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D1D1D1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70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86" y="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4BBE35-ED9A-44FE-ACF8-C7877F9BF149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0F8B-9D0F-4EFE-BB1F-231A1EC8D5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232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451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973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1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15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836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001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428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173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263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594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911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398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778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90F8B-9D0F-4EFE-BB1F-231A1EC8D5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412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298EC8-A927-4E6D-BDB3-61863D8D6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F642A9-D57B-4D94-966A-08386F212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A9A530-445B-4081-9AF6-B008DEB2E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73BE37-4B83-4CC2-9A5C-2D527340C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6B251B-BB82-48E3-958B-85959DDFB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088527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CE4DD-E00D-4EDC-B62C-51169F42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3C0184-D56C-44D6-869A-E42B9D91B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528152-C548-4B88-B5C7-E5D8C1636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991203-B5EB-4ED0-8315-5240AAFCA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DFB248-11E5-4F88-BE59-A12BBFDD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93332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298721-C334-4DB3-B789-FAEB6CA3A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72CF47-F2CF-4A67-A89F-BB1E7B7A8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50BAB2-EC69-4F0C-BB0E-139004CD6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8FAC32-FC20-4107-B4A0-A1F5DB215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E6430-FC1D-41F1-A646-654EF86F8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8447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CF5BD-947A-4811-958E-548FB843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6C2DB-3460-484C-9F17-D0ECF88FE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CA95EB-1658-43DC-9980-B3DC70AF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9FC198-6DD7-4EA7-8C58-6E3F8C0AC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3AFBAB-8A10-4664-9AB0-7F3B6812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970187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F6FA1-C4B5-4D61-AEFE-74A6D3517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D7BD6E-B382-4AD7-9F5A-9D7D03E65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0CE47C-FD1F-4801-BA9F-B2CDEDE5A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F7B501-B9E0-4B4C-A081-0283B08C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61F9C2-EFCB-453C-8EC8-2FD83B606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4438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FF9EC-5D5C-438C-BD6C-D01EED591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9008A2-DAD9-449B-B45E-28656C666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37E0B8-5FF7-4C7D-A3DB-6D6B168C5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677524-3B25-4676-9E28-2B3B2969F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AEB9DA-5222-4136-9C42-328EED9EE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43D876-C641-4235-A0FD-67C1F3F2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79868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230F42-3E41-4209-8C61-2ABD652FC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8D59B3-814C-412C-9D89-2A960E878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D30FAD-BC49-4CA4-9B87-F820DE99A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66653CF-F19E-4DB8-9FDC-E5E969D85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A2EEBD9-273F-46E2-B38C-A30125E92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177BA03-0009-4509-B9B4-6CFA28C5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CF67E2-05C0-42C0-9C9F-90BD6EB33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A7FABB7-D3D9-4BCE-8654-2E8F89C4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509910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0488AA-83F8-4080-B571-5518B7D76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C5B5BE-B53A-4833-B8A2-087B1DBE5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44497E-6C61-429B-801A-078408A4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3B5429-CE92-450A-8601-07A002C2B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69281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9F9D3E8-38FB-4794-A16F-0396EB95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0BEC9E-EFE9-4512-BAEA-D60A29FB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66A459-DCCA-4D9F-8904-7CE275B1F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01590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239A9C-D361-45A3-A627-CEE769133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134C5F-7C11-44FB-9004-96021A6AA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4AD013-81EE-4AF7-941C-6F2C7CB9A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1933A8-3A88-433E-83B5-23858943F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D1079E-F4D3-4982-BC78-9F3D96F9B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025689-1CCD-4D9B-85DB-9862B8100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87486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8A6019-3682-4691-BD8F-0B9C1B23C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0FB7D8-701F-4B6C-AECF-9F3BB46238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5CFE10-C4C3-4BBD-9D1F-0A01420DD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0C0A47-76F4-48CB-AAF9-F23DD87EF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8F075B-7E36-4758-AFF6-60C687BDC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F8E485-8E74-4BC5-B2C8-6C734B1B6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7151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69CBD3-B851-47EF-977D-F3391B31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A09769-AD11-4EAD-A4B0-218CC79FF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4AA209-5B45-41B7-A33D-82219EF01A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B4222-61DD-4F1B-82BB-7523A5E532A2}" type="datetimeFigureOut">
              <a:rPr lang="zh-CN" altLang="en-US" smtClean="0"/>
              <a:t>2017/9/15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38A42C-4074-4896-9A0E-3A1D16298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F7ACC9-3B6A-4C19-A678-35F2CA1CB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1AC31-0820-4540-BEF7-8D19504AD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829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sdn.net/bgylde/article/details/53096739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2627lounuo.blog.51cto.com/10696599/178497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CFD09-BF0B-439A-8927-770E3FE573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35C5E9-47A1-4351-8FE9-15DBBA90E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43EEFDA-104A-403D-8048-7AF09644A0AE}"/>
              </a:ext>
            </a:extLst>
          </p:cNvPr>
          <p:cNvSpPr/>
          <p:nvPr/>
        </p:nvSpPr>
        <p:spPr>
          <a:xfrm>
            <a:off x="0" y="-8757"/>
            <a:ext cx="12192000" cy="6858000"/>
          </a:xfrm>
          <a:prstGeom prst="rect">
            <a:avLst/>
          </a:prstGeom>
          <a:blipFill dpi="0" rotWithShape="1">
            <a:blip r:embed="rId5"/>
            <a:srcRect/>
            <a:tile tx="0" ty="0" sx="25000" sy="25000" flip="none" algn="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8C2C565-E887-4912-942E-B2D9734AB5F4}"/>
              </a:ext>
            </a:extLst>
          </p:cNvPr>
          <p:cNvGrpSpPr/>
          <p:nvPr/>
        </p:nvGrpSpPr>
        <p:grpSpPr>
          <a:xfrm>
            <a:off x="4321568" y="2334082"/>
            <a:ext cx="7474442" cy="1440233"/>
            <a:chOff x="4223913" y="2604053"/>
            <a:chExt cx="7474442" cy="1440233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A0C680B-A605-4CEE-86F8-B84ADFCF252A}"/>
                </a:ext>
              </a:extLst>
            </p:cNvPr>
            <p:cNvSpPr/>
            <p:nvPr/>
          </p:nvSpPr>
          <p:spPr>
            <a:xfrm>
              <a:off x="4223913" y="2604053"/>
              <a:ext cx="7474442" cy="10861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zh-CN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Chatting_X_Chatting</a:t>
              </a:r>
              <a:endPara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A265643-9311-4263-AA3F-F3B56124CBB1}"/>
                </a:ext>
              </a:extLst>
            </p:cNvPr>
            <p:cNvSpPr/>
            <p:nvPr/>
          </p:nvSpPr>
          <p:spPr>
            <a:xfrm>
              <a:off x="7205870" y="3648757"/>
              <a:ext cx="4492485" cy="3955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---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小组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2017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暑期实践项目</a:t>
              </a:r>
            </a:p>
          </p:txBody>
        </p:sp>
      </p:grpSp>
      <p:pic>
        <p:nvPicPr>
          <p:cNvPr id="11" name="Future World Music - Victory of Life">
            <a:hlinkClick r:id="" action="ppaction://media"/>
            <a:extLst>
              <a:ext uri="{FF2B5EF4-FFF2-40B4-BE49-F238E27FC236}">
                <a16:creationId xmlns:a16="http://schemas.microsoft.com/office/drawing/2014/main" id="{0D4C7602-850B-46DB-B2D6-F3A10CDE26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43682" y="-597976"/>
            <a:ext cx="487363" cy="48736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72E2D6D-7BD8-4F12-AF5E-FE0C2BA9CBB7}"/>
              </a:ext>
            </a:extLst>
          </p:cNvPr>
          <p:cNvSpPr txBox="1"/>
          <p:nvPr/>
        </p:nvSpPr>
        <p:spPr>
          <a:xfrm>
            <a:off x="9975599" y="3843808"/>
            <a:ext cx="1820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陈森</a:t>
            </a:r>
          </a:p>
        </p:txBody>
      </p:sp>
    </p:spTree>
    <p:extLst>
      <p:ext uri="{BB962C8B-B14F-4D97-AF65-F5344CB8AC3E}">
        <p14:creationId xmlns:p14="http://schemas.microsoft.com/office/powerpoint/2010/main" val="2149527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12924025" cy="4009574"/>
            <a:chOff x="-1373255" y="-1275082"/>
            <a:chExt cx="12924025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1001335" y="1070197"/>
              <a:ext cx="10549435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文件说明</a:t>
              </a:r>
              <a:endPara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endParaRPr>
            </a:p>
            <a:p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———————————————————————————————</a:t>
              </a:r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endParaRPr>
            </a:p>
          </p:txBody>
        </p:sp>
      </p:grpSp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F61F060D-07F0-44A0-A622-9EEEA3879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332858"/>
              </p:ext>
            </p:extLst>
          </p:nvPr>
        </p:nvGraphicFramePr>
        <p:xfrm>
          <a:off x="1056912" y="1763460"/>
          <a:ext cx="10493859" cy="4257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7953">
                  <a:extLst>
                    <a:ext uri="{9D8B030D-6E8A-4147-A177-3AD203B41FA5}">
                      <a16:colId xmlns:a16="http://schemas.microsoft.com/office/drawing/2014/main" val="194395347"/>
                    </a:ext>
                  </a:extLst>
                </a:gridCol>
                <a:gridCol w="3497953">
                  <a:extLst>
                    <a:ext uri="{9D8B030D-6E8A-4147-A177-3AD203B41FA5}">
                      <a16:colId xmlns:a16="http://schemas.microsoft.com/office/drawing/2014/main" val="1434103408"/>
                    </a:ext>
                  </a:extLst>
                </a:gridCol>
                <a:gridCol w="3497953">
                  <a:extLst>
                    <a:ext uri="{9D8B030D-6E8A-4147-A177-3AD203B41FA5}">
                      <a16:colId xmlns:a16="http://schemas.microsoft.com/office/drawing/2014/main" val="977082745"/>
                    </a:ext>
                  </a:extLst>
                </a:gridCol>
              </a:tblGrid>
              <a:tr h="58045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文件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位置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548155"/>
                  </a:ext>
                </a:extLst>
              </a:tr>
              <a:tr h="580457"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buffer1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~/Public/buffer1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存储离线内容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189214"/>
                  </a:ext>
                </a:extLst>
              </a:tr>
              <a:tr h="580457">
                <a:tc>
                  <a:txBody>
                    <a:bodyPr/>
                    <a:lstStyle/>
                    <a:p>
                      <a:r>
                        <a:rPr lang="en-US" altLang="zh-CN" sz="1400" dirty="0">
                          <a:latin typeface="+mj-ea"/>
                          <a:ea typeface="+mj-ea"/>
                        </a:rPr>
                        <a:t>Buffer2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+mj-ea"/>
                          <a:ea typeface="+mj-ea"/>
                        </a:rPr>
                        <a:t>~/Public/buffer2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存储离线信息位置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786907"/>
                  </a:ext>
                </a:extLst>
              </a:tr>
              <a:tr h="580457"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File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~/Public/File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接受发送的文件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312984"/>
                  </a:ext>
                </a:extLst>
              </a:tr>
              <a:tr h="775033"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[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用户名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/Public/Information/[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用户名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每一个用户建立一个目录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br>
                        <a:rPr lang="zh-CN" altLang="en-US" sz="1400" dirty="0">
                          <a:latin typeface="+mj-ea"/>
                          <a:ea typeface="+mj-ea"/>
                        </a:rPr>
                      </a:b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其中包含了用户的好友目录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群组目录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117757"/>
                  </a:ext>
                </a:extLst>
              </a:tr>
              <a:tr h="580457"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[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好友名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~/Public/Information/[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用户名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/[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好友名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]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其中包含了</a:t>
                      </a:r>
                      <a:r>
                        <a:rPr lang="en-US" altLang="zh-CN" sz="1400" b="0" i="0" kern="1200" dirty="0" err="1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buffer,history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两个文件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625960"/>
                  </a:ext>
                </a:extLst>
              </a:tr>
              <a:tr h="580457"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Groups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~/Public/information/Groups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目录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其中包含了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groups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以及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members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两个文件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867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57690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06908A4-9930-4B50-9BE9-517ABEA55677}"/>
              </a:ext>
            </a:extLst>
          </p:cNvPr>
          <p:cNvGrpSpPr/>
          <p:nvPr/>
        </p:nvGrpSpPr>
        <p:grpSpPr>
          <a:xfrm>
            <a:off x="-3138530" y="-2579087"/>
            <a:ext cx="9203382" cy="13435834"/>
            <a:chOff x="-3138530" y="-2579087"/>
            <a:chExt cx="9203382" cy="13435834"/>
          </a:xfrm>
          <a:blipFill dpi="0" rotWithShape="1">
            <a:blip r:embed="rId3"/>
            <a:srcRect/>
            <a:tile tx="0" ty="0" sx="100000" sy="100000" flip="none" algn="l"/>
          </a:blip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95B9BB3E-6CDA-4B1E-8F91-9E36A612F4D6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2C37C42-4548-4147-BDC3-840EDC76F808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592FF9DD-0834-4605-AE6A-5C63FD8AADD6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0D9BD0B-2EE0-47D6-87D6-1CCA3D34F771}"/>
              </a:ext>
            </a:extLst>
          </p:cNvPr>
          <p:cNvGrpSpPr/>
          <p:nvPr/>
        </p:nvGrpSpPr>
        <p:grpSpPr>
          <a:xfrm>
            <a:off x="3775033" y="1467013"/>
            <a:ext cx="7474442" cy="3253046"/>
            <a:chOff x="4223913" y="1283393"/>
            <a:chExt cx="7474442" cy="325304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C174801-E5A8-48C9-8228-9C43367059D7}"/>
                </a:ext>
              </a:extLst>
            </p:cNvPr>
            <p:cNvGrpSpPr/>
            <p:nvPr/>
          </p:nvGrpSpPr>
          <p:grpSpPr>
            <a:xfrm>
              <a:off x="4223913" y="2711614"/>
              <a:ext cx="7474442" cy="1824825"/>
              <a:chOff x="4223913" y="2678513"/>
              <a:chExt cx="7474442" cy="1824825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DAE55D-F3B6-49F5-B72D-3850B4F596F6}"/>
                  </a:ext>
                </a:extLst>
              </p:cNvPr>
              <p:cNvSpPr/>
              <p:nvPr/>
            </p:nvSpPr>
            <p:spPr>
              <a:xfrm>
                <a:off x="4223913" y="2678513"/>
                <a:ext cx="7474442" cy="10861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6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项目演示</a:t>
                </a: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92D2260-0C06-45B3-AF51-FBEEAD95249E}"/>
                  </a:ext>
                </a:extLst>
              </p:cNvPr>
              <p:cNvSpPr txBox="1"/>
              <p:nvPr/>
            </p:nvSpPr>
            <p:spPr>
              <a:xfrm>
                <a:off x="5494573" y="3764674"/>
                <a:ext cx="493312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项目的演示截图</a:t>
                </a:r>
              </a:p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项目的实际演示</a:t>
                </a:r>
              </a:p>
            </p:txBody>
          </p: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3042951-1EA1-47C9-BE53-34AE0CE08EA7}"/>
                </a:ext>
              </a:extLst>
            </p:cNvPr>
            <p:cNvSpPr/>
            <p:nvPr/>
          </p:nvSpPr>
          <p:spPr>
            <a:xfrm>
              <a:off x="6261542" y="1283393"/>
              <a:ext cx="3399181" cy="1237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04</a:t>
              </a:r>
              <a:endPara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05B2A8B-8180-492A-8A8B-82FC4C2F1B5E}"/>
              </a:ext>
            </a:extLst>
          </p:cNvPr>
          <p:cNvGrpSpPr/>
          <p:nvPr/>
        </p:nvGrpSpPr>
        <p:grpSpPr>
          <a:xfrm rot="18115931" flipH="1">
            <a:off x="9605273" y="-1530048"/>
            <a:ext cx="3185430" cy="4650344"/>
            <a:chOff x="-3138530" y="-2579087"/>
            <a:chExt cx="9203382" cy="13435834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A629125F-772A-4759-8294-35744700F41A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20A2EC8-E0B3-4B76-A91D-B890EC73EFC5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7BCF63-9E3D-4B25-93EA-1358E056750E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09964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4424568" cy="4009574"/>
            <a:chOff x="-1373255" y="-1275082"/>
            <a:chExt cx="4424568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576471" y="631313"/>
              <a:ext cx="2474842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项目的演示截图</a:t>
              </a: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B5D31A3F-9FDA-450A-8C5E-8A52FC12F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443" y="1288392"/>
            <a:ext cx="8468452" cy="476350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B303244-E666-4F4B-8675-7AB5F10A4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443" y="1288392"/>
            <a:ext cx="8468455" cy="476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35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4424568" cy="4009574"/>
            <a:chOff x="-1373255" y="-1275082"/>
            <a:chExt cx="4424568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576471" y="631313"/>
              <a:ext cx="2474842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项目的演示截图</a:t>
              </a: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BEC47F0B-6101-4F45-B754-8235CC75C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681" y="1288392"/>
            <a:ext cx="8772849" cy="49347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8ACA3D1-0936-425F-88F2-0900098B05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680" y="1288392"/>
            <a:ext cx="8772849" cy="493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16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CFD09-BF0B-439A-8927-770E3FE573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35C5E9-47A1-4351-8FE9-15DBBA90E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43EEFDA-104A-403D-8048-7AF09644A0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/>
            <a:srcRect/>
            <a:tile tx="0" ty="0" sx="25000" sy="25000" flip="none" algn="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8C2C565-E887-4912-942E-B2D9734AB5F4}"/>
              </a:ext>
            </a:extLst>
          </p:cNvPr>
          <p:cNvGrpSpPr/>
          <p:nvPr/>
        </p:nvGrpSpPr>
        <p:grpSpPr>
          <a:xfrm>
            <a:off x="4223913" y="2439050"/>
            <a:ext cx="7474442" cy="1576374"/>
            <a:chOff x="4223913" y="2467912"/>
            <a:chExt cx="7474442" cy="1576374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A0C680B-A605-4CEE-86F8-B84ADFCF252A}"/>
                </a:ext>
              </a:extLst>
            </p:cNvPr>
            <p:cNvSpPr/>
            <p:nvPr/>
          </p:nvSpPr>
          <p:spPr>
            <a:xfrm>
              <a:off x="4223913" y="2467912"/>
              <a:ext cx="7474442" cy="10861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Thank you</a:t>
              </a:r>
              <a:endPara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A265643-9311-4263-AA3F-F3B56124CBB1}"/>
                </a:ext>
              </a:extLst>
            </p:cNvPr>
            <p:cNvSpPr/>
            <p:nvPr/>
          </p:nvSpPr>
          <p:spPr>
            <a:xfrm>
              <a:off x="7205870" y="3648757"/>
              <a:ext cx="4492485" cy="3955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45878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1AAB82BB-6609-4334-BCDF-B233AB8091B5}"/>
              </a:ext>
            </a:extLst>
          </p:cNvPr>
          <p:cNvGrpSpPr/>
          <p:nvPr/>
        </p:nvGrpSpPr>
        <p:grpSpPr>
          <a:xfrm rot="1582098">
            <a:off x="-1373255" y="-1275082"/>
            <a:ext cx="2746510" cy="4009574"/>
            <a:chOff x="-3138530" y="-2579087"/>
            <a:chExt cx="9203382" cy="1343583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58641B34-1A9B-4C43-8CF9-DFA85450AC13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B62E89F-CB13-4D1C-8FB7-57CE5ED47F3A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2AE32F98-1858-4267-BB5A-58F711374D89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9C8C626-712F-4AFA-B818-86A97855E987}"/>
              </a:ext>
            </a:extLst>
          </p:cNvPr>
          <p:cNvGrpSpPr/>
          <p:nvPr/>
        </p:nvGrpSpPr>
        <p:grpSpPr>
          <a:xfrm>
            <a:off x="4235887" y="614726"/>
            <a:ext cx="3720226" cy="905577"/>
            <a:chOff x="4235887" y="783713"/>
            <a:chExt cx="3720226" cy="90557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EBE8FEE-08D5-41D8-BE0E-0C35DEE60E40}"/>
                </a:ext>
              </a:extLst>
            </p:cNvPr>
            <p:cNvSpPr/>
            <p:nvPr/>
          </p:nvSpPr>
          <p:spPr>
            <a:xfrm>
              <a:off x="4858579" y="783713"/>
              <a:ext cx="2474842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目录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E05BA42-6CF2-4FA2-9957-2EE47705F932}"/>
                </a:ext>
              </a:extLst>
            </p:cNvPr>
            <p:cNvSpPr txBox="1"/>
            <p:nvPr/>
          </p:nvSpPr>
          <p:spPr>
            <a:xfrm>
              <a:off x="4235887" y="1192294"/>
              <a:ext cx="3720226" cy="496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contents</a:t>
              </a:r>
              <a:endPara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F2F8709-7ADA-4605-B437-C75A304E8074}"/>
              </a:ext>
            </a:extLst>
          </p:cNvPr>
          <p:cNvGrpSpPr/>
          <p:nvPr/>
        </p:nvGrpSpPr>
        <p:grpSpPr>
          <a:xfrm>
            <a:off x="5683045" y="2065269"/>
            <a:ext cx="825910" cy="3856705"/>
            <a:chOff x="5683045" y="2065269"/>
            <a:chExt cx="825910" cy="3856705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20324B8-6BB9-4ADB-8F97-301B2336BA99}"/>
                </a:ext>
              </a:extLst>
            </p:cNvPr>
            <p:cNvSpPr/>
            <p:nvPr/>
          </p:nvSpPr>
          <p:spPr>
            <a:xfrm>
              <a:off x="5683045" y="2065269"/>
              <a:ext cx="825910" cy="825910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01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ADC18029-2579-4D61-BBFE-9A4D23E99E45}"/>
                </a:ext>
              </a:extLst>
            </p:cNvPr>
            <p:cNvSpPr/>
            <p:nvPr/>
          </p:nvSpPr>
          <p:spPr>
            <a:xfrm>
              <a:off x="5683045" y="3075534"/>
              <a:ext cx="825910" cy="825910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506EC3B1-F8A3-4410-9280-90D97BCD8A20}"/>
                </a:ext>
              </a:extLst>
            </p:cNvPr>
            <p:cNvSpPr/>
            <p:nvPr/>
          </p:nvSpPr>
          <p:spPr>
            <a:xfrm>
              <a:off x="5683045" y="4085799"/>
              <a:ext cx="825910" cy="825910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B5DB7973-3336-47FA-855A-AFFBD1F20BCB}"/>
                </a:ext>
              </a:extLst>
            </p:cNvPr>
            <p:cNvSpPr/>
            <p:nvPr/>
          </p:nvSpPr>
          <p:spPr>
            <a:xfrm>
              <a:off x="5683045" y="5096064"/>
              <a:ext cx="825910" cy="825910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04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955E858-9377-4E1A-A273-0A514E483E74}"/>
              </a:ext>
            </a:extLst>
          </p:cNvPr>
          <p:cNvGrpSpPr/>
          <p:nvPr/>
        </p:nvGrpSpPr>
        <p:grpSpPr>
          <a:xfrm>
            <a:off x="6711854" y="1979426"/>
            <a:ext cx="3887320" cy="996891"/>
            <a:chOff x="6692189" y="2025991"/>
            <a:chExt cx="3887320" cy="99689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2C8AF44-EA1C-42D5-A97D-CBB2EA2E4804}"/>
                </a:ext>
              </a:extLst>
            </p:cNvPr>
            <p:cNvSpPr/>
            <p:nvPr/>
          </p:nvSpPr>
          <p:spPr>
            <a:xfrm>
              <a:off x="6692189" y="2025991"/>
              <a:ext cx="2357926" cy="5285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项目概述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662F8F7-F0AB-4C26-9263-70F20121962B}"/>
                </a:ext>
              </a:extLst>
            </p:cNvPr>
            <p:cNvSpPr txBox="1"/>
            <p:nvPr/>
          </p:nvSpPr>
          <p:spPr>
            <a:xfrm>
              <a:off x="6692189" y="2498764"/>
              <a:ext cx="3887320" cy="52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项目设计，开发环境，使用工具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参考资料，安装使用说明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DD3C8C71-0775-4EA7-9E60-ED717C405A74}"/>
              </a:ext>
            </a:extLst>
          </p:cNvPr>
          <p:cNvGrpSpPr/>
          <p:nvPr/>
        </p:nvGrpSpPr>
        <p:grpSpPr>
          <a:xfrm>
            <a:off x="6711854" y="4013965"/>
            <a:ext cx="4192120" cy="999458"/>
            <a:chOff x="6711854" y="3869952"/>
            <a:chExt cx="4192120" cy="999458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3D7C559-7B2F-4EB8-93BD-094821013F80}"/>
                </a:ext>
              </a:extLst>
            </p:cNvPr>
            <p:cNvSpPr/>
            <p:nvPr/>
          </p:nvSpPr>
          <p:spPr>
            <a:xfrm>
              <a:off x="6711854" y="3869952"/>
              <a:ext cx="2357926" cy="5285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其他说明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4B4C589-C0C5-4D67-B9CE-94B9652083CF}"/>
                </a:ext>
              </a:extLst>
            </p:cNvPr>
            <p:cNvSpPr txBox="1"/>
            <p:nvPr/>
          </p:nvSpPr>
          <p:spPr>
            <a:xfrm>
              <a:off x="6711854" y="4315412"/>
              <a:ext cx="419212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关于使用的数据结构的说明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异常，错误的处理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BAFDAA48-83E8-4D69-8730-0153479B0222}"/>
              </a:ext>
            </a:extLst>
          </p:cNvPr>
          <p:cNvGrpSpPr/>
          <p:nvPr/>
        </p:nvGrpSpPr>
        <p:grpSpPr>
          <a:xfrm>
            <a:off x="1376516" y="2962149"/>
            <a:ext cx="4103630" cy="1082559"/>
            <a:chOff x="1376516" y="2876629"/>
            <a:chExt cx="4103630" cy="1082559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6FBC9BA-FA3E-4DD9-B127-05561DEA6351}"/>
                </a:ext>
              </a:extLst>
            </p:cNvPr>
            <p:cNvSpPr/>
            <p:nvPr/>
          </p:nvSpPr>
          <p:spPr>
            <a:xfrm>
              <a:off x="3122220" y="2876629"/>
              <a:ext cx="2357926" cy="5285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模块设计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05530B3-FD76-4ECF-AE2A-8594D9F61B1F}"/>
                </a:ext>
              </a:extLst>
            </p:cNvPr>
            <p:cNvSpPr txBox="1"/>
            <p:nvPr/>
          </p:nvSpPr>
          <p:spPr>
            <a:xfrm>
              <a:off x="1376516" y="3405190"/>
              <a:ext cx="410363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r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关于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Client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端的模块设计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171450" indent="-171450" algn="r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关于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Server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端的模块设计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9F345CC3-A628-45F9-89CB-F2603A04A3F1}"/>
              </a:ext>
            </a:extLst>
          </p:cNvPr>
          <p:cNvGrpSpPr/>
          <p:nvPr/>
        </p:nvGrpSpPr>
        <p:grpSpPr>
          <a:xfrm>
            <a:off x="1562990" y="5038117"/>
            <a:ext cx="3917156" cy="988417"/>
            <a:chOff x="1562990" y="4956450"/>
            <a:chExt cx="3917156" cy="988417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8A905419-5F0C-4C51-AC7F-32B10527D1B2}"/>
                </a:ext>
              </a:extLst>
            </p:cNvPr>
            <p:cNvSpPr/>
            <p:nvPr/>
          </p:nvSpPr>
          <p:spPr>
            <a:xfrm>
              <a:off x="3122220" y="4956450"/>
              <a:ext cx="2357926" cy="5285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项目展示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ECC16FA-75DF-4763-8533-093CB417AD64}"/>
                </a:ext>
              </a:extLst>
            </p:cNvPr>
            <p:cNvSpPr txBox="1"/>
            <p:nvPr/>
          </p:nvSpPr>
          <p:spPr>
            <a:xfrm>
              <a:off x="1562990" y="5420749"/>
              <a:ext cx="3917156" cy="52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r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项目的截图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171450" indent="-171450" algn="r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项目的实机演示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E09B6B2C-9933-4405-8CD7-9D03C661F8BB}"/>
              </a:ext>
            </a:extLst>
          </p:cNvPr>
          <p:cNvGrpSpPr/>
          <p:nvPr/>
        </p:nvGrpSpPr>
        <p:grpSpPr>
          <a:xfrm rot="1582098">
            <a:off x="10952815" y="3504232"/>
            <a:ext cx="2746510" cy="4009574"/>
            <a:chOff x="-3138530" y="-2579087"/>
            <a:chExt cx="9203382" cy="13435834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B980C8C1-1E63-4E00-B5B3-D885F6C0BF6E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239A99C5-905F-4DFE-A42C-57D52E087EE3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71421CAE-BDB9-42E2-BCBF-5821FBBBFC4F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03863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06908A4-9930-4B50-9BE9-517ABEA55677}"/>
              </a:ext>
            </a:extLst>
          </p:cNvPr>
          <p:cNvGrpSpPr/>
          <p:nvPr/>
        </p:nvGrpSpPr>
        <p:grpSpPr>
          <a:xfrm>
            <a:off x="-3138530" y="-2579087"/>
            <a:ext cx="9203382" cy="13435834"/>
            <a:chOff x="-3138530" y="-2579087"/>
            <a:chExt cx="9203382" cy="13435834"/>
          </a:xfrm>
          <a:blipFill dpi="0" rotWithShape="1">
            <a:blip r:embed="rId3"/>
            <a:srcRect/>
            <a:tile tx="0" ty="0" sx="100000" sy="100000" flip="none" algn="r"/>
          </a:blip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95B9BB3E-6CDA-4B1E-8F91-9E36A612F4D6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2C37C42-4548-4147-BDC3-840EDC76F808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592FF9DD-0834-4605-AE6A-5C63FD8AADD6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0D9BD0B-2EE0-47D6-87D6-1CCA3D34F771}"/>
              </a:ext>
            </a:extLst>
          </p:cNvPr>
          <p:cNvGrpSpPr/>
          <p:nvPr/>
        </p:nvGrpSpPr>
        <p:grpSpPr>
          <a:xfrm>
            <a:off x="3775033" y="1467013"/>
            <a:ext cx="7474442" cy="3211176"/>
            <a:chOff x="4223913" y="1283393"/>
            <a:chExt cx="7474442" cy="321117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C174801-E5A8-48C9-8228-9C43367059D7}"/>
                </a:ext>
              </a:extLst>
            </p:cNvPr>
            <p:cNvGrpSpPr/>
            <p:nvPr/>
          </p:nvGrpSpPr>
          <p:grpSpPr>
            <a:xfrm>
              <a:off x="4223913" y="2711614"/>
              <a:ext cx="7474442" cy="1782955"/>
              <a:chOff x="4223913" y="2678513"/>
              <a:chExt cx="7474442" cy="1782955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DAE55D-F3B6-49F5-B72D-3850B4F596F6}"/>
                  </a:ext>
                </a:extLst>
              </p:cNvPr>
              <p:cNvSpPr/>
              <p:nvPr/>
            </p:nvSpPr>
            <p:spPr>
              <a:xfrm>
                <a:off x="4223913" y="2678513"/>
                <a:ext cx="7474442" cy="10861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6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项目概述</a:t>
                </a: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92D2260-0C06-45B3-AF51-FBEEAD95249E}"/>
                  </a:ext>
                </a:extLst>
              </p:cNvPr>
              <p:cNvSpPr txBox="1"/>
              <p:nvPr/>
            </p:nvSpPr>
            <p:spPr>
              <a:xfrm>
                <a:off x="5494573" y="3764674"/>
                <a:ext cx="4933121" cy="6967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085850" lvl="2" indent="-1714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项目设计，开发环境，使用工具</a:t>
                </a:r>
                <a:endPara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  <a:p>
                <a:pPr marL="1085850" lvl="2" indent="-1714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参考资料，安装使用说明</a:t>
                </a:r>
                <a:endPara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3042951-1EA1-47C9-BE53-34AE0CE08EA7}"/>
                </a:ext>
              </a:extLst>
            </p:cNvPr>
            <p:cNvSpPr/>
            <p:nvPr/>
          </p:nvSpPr>
          <p:spPr>
            <a:xfrm>
              <a:off x="6261542" y="1283393"/>
              <a:ext cx="3399181" cy="1237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01</a:t>
              </a:r>
              <a:endPara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05B2A8B-8180-492A-8A8B-82FC4C2F1B5E}"/>
              </a:ext>
            </a:extLst>
          </p:cNvPr>
          <p:cNvGrpSpPr/>
          <p:nvPr/>
        </p:nvGrpSpPr>
        <p:grpSpPr>
          <a:xfrm rot="18115931" flipH="1">
            <a:off x="9605273" y="-1530048"/>
            <a:ext cx="3185430" cy="4650344"/>
            <a:chOff x="-3138530" y="-2579087"/>
            <a:chExt cx="9203382" cy="13435834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A629125F-772A-4759-8294-35744700F41A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20A2EC8-E0B3-4B76-A91D-B890EC73EFC5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7BCF63-9E3D-4B25-93EA-1358E056750E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6058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4905010" cy="4009574"/>
            <a:chOff x="-1373255" y="-1275082"/>
            <a:chExt cx="4905010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1056913" y="946261"/>
              <a:ext cx="2474842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项目概况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D07BA07-7FAA-4344-96AE-0C131ED044AF}"/>
              </a:ext>
            </a:extLst>
          </p:cNvPr>
          <p:cNvGrpSpPr/>
          <p:nvPr/>
        </p:nvGrpSpPr>
        <p:grpSpPr>
          <a:xfrm>
            <a:off x="4474995" y="2474844"/>
            <a:ext cx="3242010" cy="3011556"/>
            <a:chOff x="3856382" y="2405270"/>
            <a:chExt cx="3883992" cy="3607904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D7831B65-6480-4BDA-8AE4-6ACFCAC3637D}"/>
                </a:ext>
              </a:extLst>
            </p:cNvPr>
            <p:cNvSpPr/>
            <p:nvPr/>
          </p:nvSpPr>
          <p:spPr>
            <a:xfrm>
              <a:off x="3856382" y="2405270"/>
              <a:ext cx="1796775" cy="166977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01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E9B794C0-7D74-4A2C-92A6-071F4A8646C3}"/>
                </a:ext>
              </a:extLst>
            </p:cNvPr>
            <p:cNvSpPr/>
            <p:nvPr/>
          </p:nvSpPr>
          <p:spPr>
            <a:xfrm>
              <a:off x="3856382" y="4343400"/>
              <a:ext cx="1796775" cy="166977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6063DA9-DBF6-43AE-8E91-E5841FFA79C2}"/>
                </a:ext>
              </a:extLst>
            </p:cNvPr>
            <p:cNvSpPr/>
            <p:nvPr/>
          </p:nvSpPr>
          <p:spPr>
            <a:xfrm>
              <a:off x="5943599" y="2405270"/>
              <a:ext cx="1796775" cy="166977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80B86EF6-A095-4606-B230-A3E7E36D1DBC}"/>
                </a:ext>
              </a:extLst>
            </p:cNvPr>
            <p:cNvSpPr/>
            <p:nvPr/>
          </p:nvSpPr>
          <p:spPr>
            <a:xfrm>
              <a:off x="5943599" y="4343400"/>
              <a:ext cx="1796775" cy="166977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04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D60FAAA-BFF5-4630-A9B2-1C151BB8BAD9}"/>
              </a:ext>
            </a:extLst>
          </p:cNvPr>
          <p:cNvGrpSpPr/>
          <p:nvPr/>
        </p:nvGrpSpPr>
        <p:grpSpPr>
          <a:xfrm>
            <a:off x="945517" y="2657392"/>
            <a:ext cx="10260226" cy="2605240"/>
            <a:chOff x="945517" y="2657392"/>
            <a:chExt cx="10260226" cy="2605240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8812C35-058A-4599-82DB-20D94821A06B}"/>
                </a:ext>
              </a:extLst>
            </p:cNvPr>
            <p:cNvGrpSpPr/>
            <p:nvPr/>
          </p:nvGrpSpPr>
          <p:grpSpPr>
            <a:xfrm>
              <a:off x="8105836" y="2657392"/>
              <a:ext cx="3099907" cy="721672"/>
              <a:chOff x="7774462" y="1871934"/>
              <a:chExt cx="3099907" cy="721672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600441B-ADE2-41A8-9949-B1EC77F74FDF}"/>
                  </a:ext>
                </a:extLst>
              </p:cNvPr>
              <p:cNvSpPr txBox="1"/>
              <p:nvPr/>
            </p:nvSpPr>
            <p:spPr>
              <a:xfrm>
                <a:off x="7774463" y="2260117"/>
                <a:ext cx="3099906" cy="3334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开发环境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: Fedora 4.11.12 X86_64</a:t>
                </a: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6A1892BD-55ED-4274-BA2E-065E9EAF3720}"/>
                  </a:ext>
                </a:extLst>
              </p:cNvPr>
              <p:cNvSpPr/>
              <p:nvPr/>
            </p:nvSpPr>
            <p:spPr>
              <a:xfrm>
                <a:off x="7774462" y="1871934"/>
                <a:ext cx="2852530" cy="4671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开发环境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C3B0536C-E5CF-4812-B2F4-0DC039AC50B6}"/>
                </a:ext>
              </a:extLst>
            </p:cNvPr>
            <p:cNvGrpSpPr/>
            <p:nvPr/>
          </p:nvGrpSpPr>
          <p:grpSpPr>
            <a:xfrm>
              <a:off x="945517" y="2657392"/>
              <a:ext cx="3099906" cy="1552669"/>
              <a:chOff x="1248831" y="1871934"/>
              <a:chExt cx="3099906" cy="1552669"/>
            </a:xfrm>
          </p:grpSpPr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6CDB700A-D8F2-4B59-91D7-D77EB429799D}"/>
                  </a:ext>
                </a:extLst>
              </p:cNvPr>
              <p:cNvSpPr txBox="1"/>
              <p:nvPr/>
            </p:nvSpPr>
            <p:spPr>
              <a:xfrm>
                <a:off x="1248831" y="2260117"/>
                <a:ext cx="3099906" cy="1164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此项目是基于一些通讯软件的功能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,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再结合所学习到的进程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,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线程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,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网络通信的知识实现的一个通讯软件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.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仍然有许多的缺陷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,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但是已经初步具有实现通讯功能的能力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.</a:t>
                </a: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C3D05679-1208-4CBC-BCF3-CAFD5595F0EB}"/>
                  </a:ext>
                </a:extLst>
              </p:cNvPr>
              <p:cNvSpPr/>
              <p:nvPr/>
            </p:nvSpPr>
            <p:spPr>
              <a:xfrm>
                <a:off x="1496207" y="1871934"/>
                <a:ext cx="2852530" cy="4671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项目设计</a:t>
                </a: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13291119-44F9-46BB-A78D-2AD8AD0A5817}"/>
                </a:ext>
              </a:extLst>
            </p:cNvPr>
            <p:cNvGrpSpPr/>
            <p:nvPr/>
          </p:nvGrpSpPr>
          <p:grpSpPr>
            <a:xfrm>
              <a:off x="8105836" y="4228118"/>
              <a:ext cx="3099907" cy="1034514"/>
              <a:chOff x="7774462" y="2224632"/>
              <a:chExt cx="3099907" cy="1034514"/>
            </a:xfrm>
          </p:grpSpPr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429444D-3148-4DF7-8E23-2430332FA63F}"/>
                  </a:ext>
                </a:extLst>
              </p:cNvPr>
              <p:cNvSpPr txBox="1"/>
              <p:nvPr/>
            </p:nvSpPr>
            <p:spPr>
              <a:xfrm>
                <a:off x="7774463" y="2612815"/>
                <a:ext cx="309990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详情见：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https://github.com/Evil-crow/Chatting_X_Chatting/tree/master/v1.5</a:t>
                </a: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8FFD4A18-9FC0-476F-B2BF-FC939D0D8649}"/>
                  </a:ext>
                </a:extLst>
              </p:cNvPr>
              <p:cNvSpPr/>
              <p:nvPr/>
            </p:nvSpPr>
            <p:spPr>
              <a:xfrm>
                <a:off x="7774462" y="2224632"/>
                <a:ext cx="2852530" cy="4671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使用说明</a:t>
                </a: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B761410-9C93-4A48-9096-162482AC12AF}"/>
                </a:ext>
              </a:extLst>
            </p:cNvPr>
            <p:cNvGrpSpPr/>
            <p:nvPr/>
          </p:nvGrpSpPr>
          <p:grpSpPr>
            <a:xfrm>
              <a:off x="945517" y="4228118"/>
              <a:ext cx="3099906" cy="1000338"/>
              <a:chOff x="1248831" y="2224632"/>
              <a:chExt cx="3099906" cy="1000338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C0DDD7F3-681E-4ED4-B635-1B8319BB89FA}"/>
                  </a:ext>
                </a:extLst>
              </p:cNvPr>
              <p:cNvSpPr txBox="1"/>
              <p:nvPr/>
            </p:nvSpPr>
            <p:spPr>
              <a:xfrm>
                <a:off x="1248831" y="2612815"/>
                <a:ext cx="3099906" cy="612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开发工具：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Vim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编辑器，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VSCode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编辑器</a:t>
                </a:r>
                <a:endPara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绘图工具：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ProcessOn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Xmind</a:t>
                </a: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4317904F-B51B-44A6-94EB-AA226EABB01B}"/>
                  </a:ext>
                </a:extLst>
              </p:cNvPr>
              <p:cNvSpPr/>
              <p:nvPr/>
            </p:nvSpPr>
            <p:spPr>
              <a:xfrm>
                <a:off x="1496207" y="2224632"/>
                <a:ext cx="2852530" cy="4671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使用工具</a:t>
                </a: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902220E-0F2C-4205-923F-CC0AFB52C617}"/>
              </a:ext>
            </a:extLst>
          </p:cNvPr>
          <p:cNvGrpSpPr/>
          <p:nvPr/>
        </p:nvGrpSpPr>
        <p:grpSpPr>
          <a:xfrm>
            <a:off x="5401876" y="3152320"/>
            <a:ext cx="1388248" cy="1388248"/>
            <a:chOff x="5401876" y="3152320"/>
            <a:chExt cx="1388248" cy="1388248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5716194-8652-4A5F-8A6E-49ECC5C35286}"/>
                </a:ext>
              </a:extLst>
            </p:cNvPr>
            <p:cNvSpPr/>
            <p:nvPr/>
          </p:nvSpPr>
          <p:spPr>
            <a:xfrm>
              <a:off x="5401876" y="3152320"/>
              <a:ext cx="1388248" cy="138824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1" name="图形 30" descr="用户">
              <a:extLst>
                <a:ext uri="{FF2B5EF4-FFF2-40B4-BE49-F238E27FC236}">
                  <a16:creationId xmlns:a16="http://schemas.microsoft.com/office/drawing/2014/main" id="{1A50EAE5-5769-4BE9-98AB-AFC27EB8B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38800" y="3411422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47579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06908A4-9930-4B50-9BE9-517ABEA55677}"/>
              </a:ext>
            </a:extLst>
          </p:cNvPr>
          <p:cNvGrpSpPr/>
          <p:nvPr/>
        </p:nvGrpSpPr>
        <p:grpSpPr>
          <a:xfrm>
            <a:off x="-3138530" y="-2579087"/>
            <a:ext cx="9203382" cy="13435834"/>
            <a:chOff x="-3138530" y="-2579087"/>
            <a:chExt cx="9203382" cy="13435834"/>
          </a:xfrm>
          <a:blipFill dpi="0" rotWithShape="1">
            <a:blip r:embed="rId3"/>
            <a:srcRect/>
            <a:tile tx="0" ty="0" sx="100000" sy="100000" flip="none" algn="l"/>
          </a:blip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95B9BB3E-6CDA-4B1E-8F91-9E36A612F4D6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2C37C42-4548-4147-BDC3-840EDC76F808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592FF9DD-0834-4605-AE6A-5C63FD8AADD6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0D9BD0B-2EE0-47D6-87D6-1CCA3D34F771}"/>
              </a:ext>
            </a:extLst>
          </p:cNvPr>
          <p:cNvGrpSpPr/>
          <p:nvPr/>
        </p:nvGrpSpPr>
        <p:grpSpPr>
          <a:xfrm>
            <a:off x="3775033" y="1467013"/>
            <a:ext cx="7474442" cy="3253046"/>
            <a:chOff x="4223913" y="1283393"/>
            <a:chExt cx="7474442" cy="325304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C174801-E5A8-48C9-8228-9C43367059D7}"/>
                </a:ext>
              </a:extLst>
            </p:cNvPr>
            <p:cNvGrpSpPr/>
            <p:nvPr/>
          </p:nvGrpSpPr>
          <p:grpSpPr>
            <a:xfrm>
              <a:off x="4223913" y="2711614"/>
              <a:ext cx="7474442" cy="1824825"/>
              <a:chOff x="4223913" y="2678513"/>
              <a:chExt cx="7474442" cy="1824825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DAE55D-F3B6-49F5-B72D-3850B4F596F6}"/>
                  </a:ext>
                </a:extLst>
              </p:cNvPr>
              <p:cNvSpPr/>
              <p:nvPr/>
            </p:nvSpPr>
            <p:spPr>
              <a:xfrm>
                <a:off x="4223913" y="2678513"/>
                <a:ext cx="7474442" cy="10861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6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模块设计</a:t>
                </a: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92D2260-0C06-45B3-AF51-FBEEAD95249E}"/>
                  </a:ext>
                </a:extLst>
              </p:cNvPr>
              <p:cNvSpPr txBox="1"/>
              <p:nvPr/>
            </p:nvSpPr>
            <p:spPr>
              <a:xfrm>
                <a:off x="5494573" y="3764674"/>
                <a:ext cx="493312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关于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Client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端的模块设计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关于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Server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端的模块设计</a:t>
                </a:r>
              </a:p>
            </p:txBody>
          </p: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3042951-1EA1-47C9-BE53-34AE0CE08EA7}"/>
                </a:ext>
              </a:extLst>
            </p:cNvPr>
            <p:cNvSpPr/>
            <p:nvPr/>
          </p:nvSpPr>
          <p:spPr>
            <a:xfrm>
              <a:off x="6261542" y="1283393"/>
              <a:ext cx="3399181" cy="1237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02</a:t>
              </a:r>
              <a:endPara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05B2A8B-8180-492A-8A8B-82FC4C2F1B5E}"/>
              </a:ext>
            </a:extLst>
          </p:cNvPr>
          <p:cNvGrpSpPr/>
          <p:nvPr/>
        </p:nvGrpSpPr>
        <p:grpSpPr>
          <a:xfrm rot="18115931" flipH="1">
            <a:off x="9605273" y="-1530048"/>
            <a:ext cx="3185430" cy="4650344"/>
            <a:chOff x="-3138530" y="-2579087"/>
            <a:chExt cx="9203382" cy="13435834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A629125F-772A-4759-8294-35744700F41A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20A2EC8-E0B3-4B76-A91D-B890EC73EFC5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7BCF63-9E3D-4B25-93EA-1358E056750E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94746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5265077" cy="4009574"/>
            <a:chOff x="-1373255" y="-1275082"/>
            <a:chExt cx="5265077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982149" y="553852"/>
              <a:ext cx="2909673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Client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端的模块设计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0B96528F-23E9-4395-8E69-2789CA7A1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071" y="423985"/>
            <a:ext cx="4535125" cy="6207859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B65BF35C-08CB-48E8-8F88-13D054B161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661" y="1607923"/>
            <a:ext cx="2386161" cy="3839981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3CD14BCF-7BC8-4742-874F-8931F77BF2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137" y="1812945"/>
            <a:ext cx="5765144" cy="528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650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6E7686E-66A1-45C3-A6D5-589353A2E1E9}"/>
              </a:ext>
            </a:extLst>
          </p:cNvPr>
          <p:cNvGrpSpPr/>
          <p:nvPr/>
        </p:nvGrpSpPr>
        <p:grpSpPr>
          <a:xfrm>
            <a:off x="-1373255" y="-1275082"/>
            <a:ext cx="4659918" cy="4009574"/>
            <a:chOff x="-1373255" y="-1275082"/>
            <a:chExt cx="4659918" cy="40095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84DAB7A-A790-4B57-A537-D6E57255795D}"/>
                </a:ext>
              </a:extLst>
            </p:cNvPr>
            <p:cNvGrpSpPr/>
            <p:nvPr/>
          </p:nvGrpSpPr>
          <p:grpSpPr>
            <a:xfrm rot="1582098">
              <a:off x="-1373255" y="-1275082"/>
              <a:ext cx="2746510" cy="4009574"/>
              <a:chOff x="-3138530" y="-2579087"/>
              <a:chExt cx="9203382" cy="13435834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95B9BB3E-6CDA-4B1E-8F91-9E36A612F4D6}"/>
                  </a:ext>
                </a:extLst>
              </p:cNvPr>
              <p:cNvSpPr/>
              <p:nvPr/>
            </p:nvSpPr>
            <p:spPr>
              <a:xfrm rot="19103247">
                <a:off x="-3138530" y="1003257"/>
                <a:ext cx="557138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72C37C42-4548-4147-BDC3-840EDC76F808}"/>
                  </a:ext>
                </a:extLst>
              </p:cNvPr>
              <p:cNvSpPr/>
              <p:nvPr/>
            </p:nvSpPr>
            <p:spPr>
              <a:xfrm rot="19103247">
                <a:off x="-472510" y="5224765"/>
                <a:ext cx="6537362" cy="5631982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592FF9DD-0834-4605-AE6A-5C63FD8AADD6}"/>
                  </a:ext>
                </a:extLst>
              </p:cNvPr>
              <p:cNvSpPr/>
              <p:nvPr/>
            </p:nvSpPr>
            <p:spPr>
              <a:xfrm rot="19103247">
                <a:off x="1632634" y="-2579087"/>
                <a:ext cx="2726632" cy="4799784"/>
              </a:xfrm>
              <a:prstGeom prst="roundRect">
                <a:avLst>
                  <a:gd name="adj" fmla="val 5494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A2F0C2A-DE9F-4879-AA2F-28DDEE488561}"/>
                </a:ext>
              </a:extLst>
            </p:cNvPr>
            <p:cNvSpPr/>
            <p:nvPr/>
          </p:nvSpPr>
          <p:spPr>
            <a:xfrm>
              <a:off x="576470" y="631313"/>
              <a:ext cx="2710193" cy="6570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Server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</a:rPr>
                <a:t>的模块设计</a:t>
              </a:r>
            </a:p>
          </p:txBody>
        </p:sp>
      </p:grpSp>
      <p:pic>
        <p:nvPicPr>
          <p:cNvPr id="47" name="图片 46">
            <a:extLst>
              <a:ext uri="{FF2B5EF4-FFF2-40B4-BE49-F238E27FC236}">
                <a16:creationId xmlns:a16="http://schemas.microsoft.com/office/drawing/2014/main" id="{9B4C78A4-AD40-469D-B32F-F84322C5B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563" y="731625"/>
            <a:ext cx="1885057" cy="4570618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F6F411D1-87D5-4D1D-9BE2-574599F25F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588" y="959852"/>
            <a:ext cx="3689165" cy="5404731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AABBCE5B-5ACB-4567-8ECB-82A3F5BE6D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20" y="265107"/>
            <a:ext cx="6337731" cy="550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800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4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06908A4-9930-4B50-9BE9-517ABEA55677}"/>
              </a:ext>
            </a:extLst>
          </p:cNvPr>
          <p:cNvGrpSpPr/>
          <p:nvPr/>
        </p:nvGrpSpPr>
        <p:grpSpPr>
          <a:xfrm>
            <a:off x="-3138530" y="-2579087"/>
            <a:ext cx="9203382" cy="13435834"/>
            <a:chOff x="-3138530" y="-2579087"/>
            <a:chExt cx="9203382" cy="13435834"/>
          </a:xfrm>
          <a:blipFill dpi="0" rotWithShape="1">
            <a:blip r:embed="rId3"/>
            <a:srcRect/>
            <a:tile tx="0" ty="0" sx="100000" sy="100000" flip="none" algn="r"/>
          </a:blip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95B9BB3E-6CDA-4B1E-8F91-9E36A612F4D6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2C37C42-4548-4147-BDC3-840EDC76F808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592FF9DD-0834-4605-AE6A-5C63FD8AADD6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0D9BD0B-2EE0-47D6-87D6-1CCA3D34F771}"/>
              </a:ext>
            </a:extLst>
          </p:cNvPr>
          <p:cNvGrpSpPr/>
          <p:nvPr/>
        </p:nvGrpSpPr>
        <p:grpSpPr>
          <a:xfrm>
            <a:off x="3775033" y="1467013"/>
            <a:ext cx="7474442" cy="3253046"/>
            <a:chOff x="4223913" y="1283393"/>
            <a:chExt cx="7474442" cy="325304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C174801-E5A8-48C9-8228-9C43367059D7}"/>
                </a:ext>
              </a:extLst>
            </p:cNvPr>
            <p:cNvGrpSpPr/>
            <p:nvPr/>
          </p:nvGrpSpPr>
          <p:grpSpPr>
            <a:xfrm>
              <a:off x="4223913" y="2711614"/>
              <a:ext cx="7474442" cy="1824825"/>
              <a:chOff x="4223913" y="2678513"/>
              <a:chExt cx="7474442" cy="1824825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DAE55D-F3B6-49F5-B72D-3850B4F596F6}"/>
                  </a:ext>
                </a:extLst>
              </p:cNvPr>
              <p:cNvSpPr/>
              <p:nvPr/>
            </p:nvSpPr>
            <p:spPr>
              <a:xfrm>
                <a:off x="4223913" y="2678513"/>
                <a:ext cx="7474442" cy="10861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6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其他说明</a:t>
                </a: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92D2260-0C06-45B3-AF51-FBEEAD95249E}"/>
                  </a:ext>
                </a:extLst>
              </p:cNvPr>
              <p:cNvSpPr txBox="1"/>
              <p:nvPr/>
            </p:nvSpPr>
            <p:spPr>
              <a:xfrm>
                <a:off x="5494573" y="3764674"/>
                <a:ext cx="493312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使用的数据结构及参考资料</a:t>
                </a:r>
              </a:p>
              <a:p>
                <a:pPr marL="285750" indent="-285750" algn="ctr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异常，出错及文件说明</a:t>
                </a:r>
              </a:p>
            </p:txBody>
          </p: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3042951-1EA1-47C9-BE53-34AE0CE08EA7}"/>
                </a:ext>
              </a:extLst>
            </p:cNvPr>
            <p:cNvSpPr/>
            <p:nvPr/>
          </p:nvSpPr>
          <p:spPr>
            <a:xfrm>
              <a:off x="6261542" y="1283393"/>
              <a:ext cx="3399181" cy="1237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03</a:t>
              </a:r>
              <a:endPara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05B2A8B-8180-492A-8A8B-82FC4C2F1B5E}"/>
              </a:ext>
            </a:extLst>
          </p:cNvPr>
          <p:cNvGrpSpPr/>
          <p:nvPr/>
        </p:nvGrpSpPr>
        <p:grpSpPr>
          <a:xfrm rot="18115931" flipH="1">
            <a:off x="9605273" y="-1530048"/>
            <a:ext cx="3185430" cy="4650344"/>
            <a:chOff x="-3138530" y="-2579087"/>
            <a:chExt cx="9203382" cy="13435834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A629125F-772A-4759-8294-35744700F41A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20A2EC8-E0B3-4B76-A91D-B890EC73EFC5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7BCF63-9E3D-4B25-93EA-1358E056750E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1893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084DAB7A-A790-4B57-A537-D6E57255795D}"/>
              </a:ext>
            </a:extLst>
          </p:cNvPr>
          <p:cNvGrpSpPr/>
          <p:nvPr/>
        </p:nvGrpSpPr>
        <p:grpSpPr>
          <a:xfrm rot="1582098">
            <a:off x="-1373255" y="-1275082"/>
            <a:ext cx="2746510" cy="4009574"/>
            <a:chOff x="-3138530" y="-2579087"/>
            <a:chExt cx="9203382" cy="13435834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95B9BB3E-6CDA-4B1E-8F91-9E36A612F4D6}"/>
                </a:ext>
              </a:extLst>
            </p:cNvPr>
            <p:cNvSpPr/>
            <p:nvPr/>
          </p:nvSpPr>
          <p:spPr>
            <a:xfrm rot="19103247">
              <a:off x="-3138530" y="1003257"/>
              <a:ext cx="557138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2C37C42-4548-4147-BDC3-840EDC76F808}"/>
                </a:ext>
              </a:extLst>
            </p:cNvPr>
            <p:cNvSpPr/>
            <p:nvPr/>
          </p:nvSpPr>
          <p:spPr>
            <a:xfrm rot="19103247">
              <a:off x="-472510" y="5224765"/>
              <a:ext cx="6537362" cy="5631982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592FF9DD-0834-4605-AE6A-5C63FD8AADD6}"/>
                </a:ext>
              </a:extLst>
            </p:cNvPr>
            <p:cNvSpPr/>
            <p:nvPr/>
          </p:nvSpPr>
          <p:spPr>
            <a:xfrm rot="19103247">
              <a:off x="1632634" y="-2579087"/>
              <a:ext cx="2726632" cy="4799784"/>
            </a:xfrm>
            <a:prstGeom prst="roundRect">
              <a:avLst>
                <a:gd name="adj" fmla="val 5494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E36BF53F-6FF2-465C-8E80-A3F5E8F120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594113"/>
              </p:ext>
            </p:extLst>
          </p:nvPr>
        </p:nvGraphicFramePr>
        <p:xfrm>
          <a:off x="1462656" y="1456189"/>
          <a:ext cx="825068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548">
                  <a:extLst>
                    <a:ext uri="{9D8B030D-6E8A-4147-A177-3AD203B41FA5}">
                      <a16:colId xmlns:a16="http://schemas.microsoft.com/office/drawing/2014/main" val="3469122501"/>
                    </a:ext>
                  </a:extLst>
                </a:gridCol>
                <a:gridCol w="6185140">
                  <a:extLst>
                    <a:ext uri="{9D8B030D-6E8A-4147-A177-3AD203B41FA5}">
                      <a16:colId xmlns:a16="http://schemas.microsoft.com/office/drawing/2014/main" val="2833494448"/>
                    </a:ext>
                  </a:extLst>
                </a:gridCol>
              </a:tblGrid>
              <a:tr h="296535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数据结构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使用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40043"/>
                  </a:ext>
                </a:extLst>
              </a:tr>
              <a:tr h="29653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数组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使用数组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主要是在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TCP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发送包以及各种功能函数实现时所使用的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.</a:t>
                      </a:r>
                      <a:br>
                        <a:rPr lang="zh-CN" altLang="en-US" sz="1400" dirty="0">
                          <a:latin typeface="+mj-ea"/>
                          <a:ea typeface="+mj-ea"/>
                        </a:rPr>
                      </a:b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存储字符串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标识符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各种各样的元素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这样可以使得功能的实现更加便利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.</a:t>
                      </a:r>
                      <a:br>
                        <a:rPr lang="zh-CN" altLang="en-US" sz="1400" dirty="0">
                          <a:latin typeface="+mj-ea"/>
                          <a:ea typeface="+mj-ea"/>
                        </a:rPr>
                      </a:b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但是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在一定情况下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使用数组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并不能很好的提高程序的性能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325992"/>
                  </a:ext>
                </a:extLst>
              </a:tr>
              <a:tr h="45935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+mj-ea"/>
                          <a:ea typeface="+mj-ea"/>
                        </a:rPr>
                        <a:t>链表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链表主要是在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Server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端使用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使用链表用来存储在线用户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.</a:t>
                      </a:r>
                      <a:br>
                        <a:rPr lang="zh-CN" altLang="en-US" sz="1400" dirty="0">
                          <a:latin typeface="+mj-ea"/>
                          <a:ea typeface="+mj-ea"/>
                        </a:rPr>
                      </a:b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使用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C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语言不像其他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OOP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一样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有封装好的类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虽然麻烦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但是后面很好使用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.</a:t>
                      </a:r>
                      <a:br>
                        <a:rPr lang="zh-CN" altLang="en-US" sz="1400" dirty="0">
                          <a:latin typeface="+mj-ea"/>
                          <a:ea typeface="+mj-ea"/>
                        </a:rPr>
                      </a:b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链表基本上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查找上相对慢一点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zh-CN" alt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的那是其他操作很方便</a:t>
                      </a:r>
                      <a:r>
                        <a:rPr lang="en-US" altLang="zh-CN" sz="14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.</a:t>
                      </a:r>
                      <a:endParaRPr lang="zh-CN" altLang="en-US" sz="14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33576"/>
                  </a:ext>
                </a:extLst>
              </a:tr>
            </a:tbl>
          </a:graphicData>
        </a:graphic>
      </p:graphicFrame>
      <p:sp>
        <p:nvSpPr>
          <p:cNvPr id="28" name="文本框 27">
            <a:extLst>
              <a:ext uri="{FF2B5EF4-FFF2-40B4-BE49-F238E27FC236}">
                <a16:creationId xmlns:a16="http://schemas.microsoft.com/office/drawing/2014/main" id="{86906A5F-EB44-4B2F-9CE0-D920F7D4217B}"/>
              </a:ext>
            </a:extLst>
          </p:cNvPr>
          <p:cNvSpPr txBox="1"/>
          <p:nvPr/>
        </p:nvSpPr>
        <p:spPr>
          <a:xfrm>
            <a:off x="1462656" y="676545"/>
            <a:ext cx="8250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$</a:t>
            </a:r>
            <a:r>
              <a:rPr lang="zh-CN" altLang="en-US" sz="2400" dirty="0"/>
              <a:t>数据结构</a:t>
            </a:r>
            <a:endParaRPr lang="en-US" altLang="zh-CN" sz="2400" dirty="0"/>
          </a:p>
          <a:p>
            <a:r>
              <a:rPr lang="en-US" altLang="zh-CN" sz="2400" dirty="0"/>
              <a:t>——————————————————————————</a:t>
            </a:r>
            <a:endParaRPr lang="zh-CN" altLang="en-US" sz="24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1EAB4D6-CEF3-4371-B23E-FAAF6B844EB3}"/>
              </a:ext>
            </a:extLst>
          </p:cNvPr>
          <p:cNvSpPr txBox="1"/>
          <p:nvPr/>
        </p:nvSpPr>
        <p:spPr>
          <a:xfrm>
            <a:off x="1462656" y="3717985"/>
            <a:ext cx="10666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$</a:t>
            </a:r>
            <a:r>
              <a:rPr lang="zh-CN" altLang="en-US" sz="2400" dirty="0"/>
              <a:t>参考资料</a:t>
            </a:r>
            <a:endParaRPr lang="en-US" altLang="zh-CN" sz="2400" dirty="0"/>
          </a:p>
          <a:p>
            <a:r>
              <a:rPr lang="en-US" altLang="zh-CN" sz="2400" dirty="0"/>
              <a:t>——————————————————————————————————</a:t>
            </a:r>
            <a:endParaRPr lang="zh-CN" altLang="en-US" sz="2400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42C205D3-9330-485C-B093-22EEDC5EA6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772029"/>
              </p:ext>
            </p:extLst>
          </p:nvPr>
        </p:nvGraphicFramePr>
        <p:xfrm>
          <a:off x="1462655" y="4446277"/>
          <a:ext cx="5326334" cy="2230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0666">
                  <a:extLst>
                    <a:ext uri="{9D8B030D-6E8A-4147-A177-3AD203B41FA5}">
                      <a16:colId xmlns:a16="http://schemas.microsoft.com/office/drawing/2014/main" val="87383922"/>
                    </a:ext>
                  </a:extLst>
                </a:gridCol>
                <a:gridCol w="1785668">
                  <a:extLst>
                    <a:ext uri="{9D8B030D-6E8A-4147-A177-3AD203B41FA5}">
                      <a16:colId xmlns:a16="http://schemas.microsoft.com/office/drawing/2014/main" val="1265322696"/>
                    </a:ext>
                  </a:extLst>
                </a:gridCol>
              </a:tblGrid>
              <a:tr h="55764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书籍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作者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288724"/>
                  </a:ext>
                </a:extLst>
              </a:tr>
              <a:tr h="5576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&lt; Linux_C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编程实战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&gt;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董永清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006408"/>
                  </a:ext>
                </a:extLst>
              </a:tr>
              <a:tr h="557642"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&lt; 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高性能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Linux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服务器构建实战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&gt;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高俊峰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4287716"/>
                  </a:ext>
                </a:extLst>
              </a:tr>
              <a:tr h="557642"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&lt; 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鸟哥的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Linux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私房菜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第三版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) &gt;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VBird</a:t>
                      </a:r>
                      <a:endParaRPr lang="zh-CN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230198"/>
                  </a:ext>
                </a:extLst>
              </a:tr>
            </a:tbl>
          </a:graphicData>
        </a:graphic>
      </p:graphicFrame>
      <p:graphicFrame>
        <p:nvGraphicFramePr>
          <p:cNvPr id="36" name="表格 35">
            <a:extLst>
              <a:ext uri="{FF2B5EF4-FFF2-40B4-BE49-F238E27FC236}">
                <a16:creationId xmlns:a16="http://schemas.microsoft.com/office/drawing/2014/main" id="{B33F4338-F4B0-441D-9CC9-146F0DF81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593223"/>
              </p:ext>
            </p:extLst>
          </p:nvPr>
        </p:nvGraphicFramePr>
        <p:xfrm>
          <a:off x="6992188" y="4446277"/>
          <a:ext cx="5136552" cy="22305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069">
                  <a:extLst>
                    <a:ext uri="{9D8B030D-6E8A-4147-A177-3AD203B41FA5}">
                      <a16:colId xmlns:a16="http://schemas.microsoft.com/office/drawing/2014/main" val="2317090616"/>
                    </a:ext>
                  </a:extLst>
                </a:gridCol>
                <a:gridCol w="2182483">
                  <a:extLst>
                    <a:ext uri="{9D8B030D-6E8A-4147-A177-3AD203B41FA5}">
                      <a16:colId xmlns:a16="http://schemas.microsoft.com/office/drawing/2014/main" val="624754924"/>
                    </a:ext>
                  </a:extLst>
                </a:gridCol>
              </a:tblGrid>
              <a:tr h="743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Blog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博主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372684"/>
                  </a:ext>
                </a:extLst>
              </a:tr>
              <a:tr h="743523">
                <a:tc>
                  <a:txBody>
                    <a:bodyPr/>
                    <a:lstStyle/>
                    <a:p>
                      <a:r>
                        <a:rPr lang="en-US" altLang="zh-CN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Linux-C</a:t>
                      </a:r>
                      <a:r>
                        <a:rPr lang="zh-CN" alt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下</a:t>
                      </a:r>
                      <a:r>
                        <a:rPr lang="en-US" altLang="zh-CN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C/S</a:t>
                      </a:r>
                      <a:r>
                        <a:rPr lang="zh-CN" alt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架构实例</a:t>
                      </a:r>
                      <a:r>
                        <a:rPr lang="en-US" altLang="zh-CN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,</a:t>
                      </a:r>
                      <a:r>
                        <a:rPr lang="zh-CN" alt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实现文件传输功能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bgylde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711899"/>
                  </a:ext>
                </a:extLst>
              </a:tr>
              <a:tr h="743523">
                <a:tc>
                  <a:txBody>
                    <a:bodyPr/>
                    <a:lstStyle/>
                    <a:p>
                      <a:r>
                        <a:rPr lang="en-US" altLang="zh-CN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IO</a:t>
                      </a:r>
                      <a:r>
                        <a:rPr lang="zh-CN" alt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复用之</a:t>
                      </a:r>
                      <a:r>
                        <a:rPr lang="en-US" altLang="zh-CN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——epoll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敲完代码好睡觉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zzz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623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15774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5"/>
</p:tagLst>
</file>

<file path=ppt/theme/theme1.xml><?xml version="1.0" encoding="utf-8"?>
<a:theme xmlns:a="http://schemas.openxmlformats.org/drawingml/2006/main" name="Office 主题​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465</Words>
  <Application>Microsoft Office PowerPoint</Application>
  <PresentationFormat>宽屏</PresentationFormat>
  <Paragraphs>117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等线</vt:lpstr>
      <vt:lpstr>黑体</vt:lpstr>
      <vt:lpstr>微软雅黑</vt:lpstr>
      <vt:lpstr>Arial</vt:lpstr>
      <vt:lpstr>Arial Black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演示文稿5</dc:title>
  <dc:creator>张培颖</dc:creator>
  <cp:lastModifiedBy>邪魅之鸦</cp:lastModifiedBy>
  <cp:revision>46</cp:revision>
  <dcterms:created xsi:type="dcterms:W3CDTF">2017-07-21T08:33:07Z</dcterms:created>
  <dcterms:modified xsi:type="dcterms:W3CDTF">2017-09-14T18:28:00Z</dcterms:modified>
</cp:coreProperties>
</file>

<file path=docProps/thumbnail.jpeg>
</file>